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5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28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2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8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4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09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7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52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1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08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06C5F-96D9-2940-A649-0D315505E875}" type="datetimeFigureOut">
              <a:rPr lang="en-US" smtClean="0"/>
              <a:t>3/13/13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668DB-1F2E-2046-B991-6D39BB22F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58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Diseases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Ch. 13, sec.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69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802" y="1417638"/>
            <a:ext cx="8644905" cy="530364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Scientists did not understand how INFECTIOUS diseases were transmitted until the late 1800s and early 1900s</a:t>
            </a:r>
          </a:p>
          <a:p>
            <a:pPr marL="914400" lvl="1" indent="-514350">
              <a:buFont typeface="Wingdings" charset="2"/>
              <a:buAutoNum type="arabicPlain"/>
            </a:pPr>
            <a:r>
              <a:rPr lang="en-US" sz="3200" b="1" dirty="0" smtClean="0"/>
              <a:t>Louis Pasteur </a:t>
            </a:r>
            <a:r>
              <a:rPr lang="en-US" sz="3200" dirty="0" smtClean="0"/>
              <a:t>developed the </a:t>
            </a:r>
            <a:r>
              <a:rPr lang="en-US" sz="3200" b="1" i="1" dirty="0" smtClean="0"/>
              <a:t>pasteurization</a:t>
            </a:r>
            <a:r>
              <a:rPr lang="en-US" sz="3200" dirty="0" smtClean="0"/>
              <a:t> process, which kills some bacteria in liquids.</a:t>
            </a:r>
          </a:p>
          <a:p>
            <a:pPr marL="914400" lvl="1" indent="-514350">
              <a:buFont typeface="Wingdings" charset="2"/>
              <a:buAutoNum type="arabicPlain"/>
            </a:pPr>
            <a:r>
              <a:rPr lang="en-US" sz="3200" b="1" dirty="0" smtClean="0"/>
              <a:t>Robert Koch </a:t>
            </a:r>
            <a:r>
              <a:rPr lang="en-US" sz="3200" dirty="0" smtClean="0"/>
              <a:t>developed a method to isolate and grow one type of bacterium at a time.</a:t>
            </a:r>
          </a:p>
          <a:p>
            <a:pPr marL="914400" lvl="1" indent="-514350">
              <a:buFont typeface="Wingdings" charset="2"/>
              <a:buAutoNum type="arabicPlain"/>
            </a:pPr>
            <a:r>
              <a:rPr lang="en-US" sz="3200" b="1" dirty="0" smtClean="0"/>
              <a:t>Joseph Lister </a:t>
            </a:r>
            <a:r>
              <a:rPr lang="en-US" sz="3200" dirty="0" smtClean="0"/>
              <a:t>learned to reduce surgery deaths by keeping his hands and instruments clean.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62893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72753" y="325789"/>
            <a:ext cx="6653826" cy="5319135"/>
            <a:chOff x="437349" y="696253"/>
            <a:chExt cx="6653826" cy="531913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349" y="696253"/>
              <a:ext cx="6653826" cy="5319135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4127699" y="3122485"/>
              <a:ext cx="2575402" cy="65272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246064" y="3885955"/>
              <a:ext cx="2575402" cy="65272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32990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1582" r="21008"/>
          <a:stretch/>
        </p:blipFill>
        <p:spPr>
          <a:xfrm>
            <a:off x="0" y="-233745"/>
            <a:ext cx="4071386" cy="709174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 rot="20974230">
            <a:off x="835604" y="5857920"/>
            <a:ext cx="2260379" cy="599799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319" y="366871"/>
            <a:ext cx="54610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316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118" y="952623"/>
            <a:ext cx="8431796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High </a:t>
            </a:r>
            <a:r>
              <a:rPr lang="en-US" sz="2400" b="1" dirty="0"/>
              <a:t>Temperature Short Time Treatment.</a:t>
            </a:r>
            <a:r>
              <a:rPr lang="en-US" sz="2400" dirty="0"/>
              <a:t> Milk is pasteurized at 161 F for 15 seconds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Low </a:t>
            </a:r>
            <a:r>
              <a:rPr lang="en-US" sz="2400" b="1" dirty="0"/>
              <a:t>Temperature Long Time Treatment.</a:t>
            </a:r>
            <a:r>
              <a:rPr lang="en-US" sz="2400" dirty="0"/>
              <a:t> Milk is pasteurized at 145 F for 30 minutes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Flash </a:t>
            </a:r>
            <a:r>
              <a:rPr lang="en-US" sz="2400" b="1" dirty="0"/>
              <a:t>Pasteurization.</a:t>
            </a:r>
            <a:r>
              <a:rPr lang="en-US" sz="2400" dirty="0"/>
              <a:t> This type of pasteurization, which involves high temperature for 3 to 15 seconds followed by cooling and packaging, is used for drink boxes and other liquids that can be stored for long periods of time without refrigeration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err="1" smtClean="0">
                <a:solidFill>
                  <a:srgbClr val="FF0000"/>
                </a:solidFill>
              </a:rPr>
              <a:t>Ultrapasteurization</a:t>
            </a:r>
            <a:r>
              <a:rPr lang="en-US" sz="2400" b="1" dirty="0"/>
              <a:t>.</a:t>
            </a:r>
            <a:r>
              <a:rPr lang="en-US" sz="2400" dirty="0"/>
              <a:t> Heating milk or cream to 280 F for 2 seconds can extend the refrigerated shelf life of milk from 60 to 90 days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Ultra</a:t>
            </a:r>
            <a:r>
              <a:rPr lang="en-US" sz="2400" b="1" dirty="0"/>
              <a:t>-High Temperature Pasteurization.</a:t>
            </a:r>
            <a:r>
              <a:rPr lang="en-US" sz="2400" dirty="0"/>
              <a:t> Heating milk to 280 to 302 F for 1 or 2 seconds followed by packaging in airtight containers allows storage without refrigeration for up to 90 days.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0993" y="17641"/>
            <a:ext cx="836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Methods for Pasteurization</a:t>
            </a:r>
          </a:p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3789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20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20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20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20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20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Infectious Diseases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 smtClean="0"/>
              <a:t>An </a:t>
            </a:r>
            <a:r>
              <a:rPr lang="en-US" b="1" dirty="0" smtClean="0"/>
              <a:t>infectious disease </a:t>
            </a:r>
            <a:r>
              <a:rPr lang="en-US" dirty="0" smtClean="0"/>
              <a:t>is caused by a virus, bacterium, protists, or fungus and is spread from an infected organism or the environment to another organism.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Diseases can be carried by </a:t>
            </a:r>
            <a:r>
              <a:rPr lang="en-US" sz="3200" b="1" dirty="0" smtClean="0"/>
              <a:t>biological vectors </a:t>
            </a:r>
            <a:r>
              <a:rPr lang="en-US" sz="3200" dirty="0" smtClean="0"/>
              <a:t>such as rats, birds, cats, dogs, mosquitos, fleas and flies.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People can also be disease carriers.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90949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Noninfectious Diseases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81" y="1417638"/>
            <a:ext cx="8662545" cy="502138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dirty="0" smtClean="0"/>
              <a:t>Noninfectious diseases are not spread from person to person; they may be chronic and long lasting.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Diabetes is a chronic disease associated with insulin production by the pancreas.</a:t>
            </a:r>
          </a:p>
          <a:p>
            <a:pPr marL="1314450" lvl="2" indent="-514350">
              <a:buFont typeface="+mj-lt"/>
              <a:buAutoNum type="alphaLcPeriod"/>
            </a:pPr>
            <a:r>
              <a:rPr lang="en-US" sz="3200" dirty="0" smtClean="0"/>
              <a:t>Type 1 diabetes results from too little or no production of insulin.</a:t>
            </a:r>
          </a:p>
          <a:p>
            <a:pPr marL="1314450" lvl="2" indent="-514350">
              <a:buFont typeface="+mj-lt"/>
              <a:buAutoNum type="alphaLcPeriod"/>
            </a:pPr>
            <a:r>
              <a:rPr lang="en-US" sz="3200" dirty="0" smtClean="0"/>
              <a:t>Type 2 diabetes results from improper insulin production.</a:t>
            </a:r>
          </a:p>
        </p:txBody>
      </p:sp>
    </p:spTree>
    <p:extLst>
      <p:ext uri="{BB962C8B-B14F-4D97-AF65-F5344CB8AC3E}">
        <p14:creationId xmlns:p14="http://schemas.microsoft.com/office/powerpoint/2010/main" val="159283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Noninfectious </a:t>
            </a:r>
            <a:r>
              <a:rPr lang="en-US" dirty="0" smtClean="0"/>
              <a:t>Diseases </a:t>
            </a:r>
            <a:r>
              <a:rPr lang="en-US" sz="2000" dirty="0" smtClean="0"/>
              <a:t>(cont’d)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81" y="1417638"/>
            <a:ext cx="8662545" cy="5021385"/>
          </a:xfrm>
        </p:spPr>
        <p:txBody>
          <a:bodyPr>
            <a:normAutofit/>
          </a:bodyPr>
          <a:lstStyle/>
          <a:p>
            <a:pPr marL="914400" lvl="1" indent="-514350">
              <a:buFont typeface="+mj-lt"/>
              <a:buAutoNum type="arabicPeriod" startAt="2"/>
            </a:pPr>
            <a:r>
              <a:rPr lang="en-US" sz="3200" dirty="0" smtClean="0"/>
              <a:t>Cancer results from uncontrolled cell growth and can occur anywhere in the body.</a:t>
            </a:r>
          </a:p>
          <a:p>
            <a:pPr marL="1314450" lvl="2" indent="-514350">
              <a:buFont typeface="+mj-lt"/>
              <a:buAutoNum type="alphaLcPeriod"/>
            </a:pPr>
            <a:r>
              <a:rPr lang="en-US" sz="3200" dirty="0" smtClean="0"/>
              <a:t>Cancer can have many causes such as smoking, chemical exposure, radiation exposure, diet or heredity.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8796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363</Words>
  <Application>Microsoft Macintosh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Diseases</vt:lpstr>
      <vt:lpstr>Diseases</vt:lpstr>
      <vt:lpstr>PowerPoint Presentation</vt:lpstr>
      <vt:lpstr>PowerPoint Presentation</vt:lpstr>
      <vt:lpstr>PowerPoint Presentation</vt:lpstr>
      <vt:lpstr>Infectious Diseases</vt:lpstr>
      <vt:lpstr>Noninfectious Diseases</vt:lpstr>
      <vt:lpstr>Noninfectious Diseases (cont’d)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Diseases</dc:title>
  <dc:creator>Denice Fogel User</dc:creator>
  <cp:lastModifiedBy>Denice Fogel User</cp:lastModifiedBy>
  <cp:revision>9</cp:revision>
  <dcterms:created xsi:type="dcterms:W3CDTF">2013-03-14T00:31:11Z</dcterms:created>
  <dcterms:modified xsi:type="dcterms:W3CDTF">2013-03-14T01:06:00Z</dcterms:modified>
</cp:coreProperties>
</file>